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heme/theme1.xml" ContentType="application/vnd.openxmlformats-officedocument.theme+xml"/>
  <Override PartName="/ppt/theme/theme11.xml" ContentType="application/vnd.openxmlformats-officedocument.theme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media/image2.png" ContentType="image/png"/>
  <Override PartName="/ppt/media/image13.png" ContentType="image/png"/>
  <Override PartName="/ppt/media/image6.svg" ContentType="image/svg"/>
  <Override PartName="/ppt/media/image18.png" ContentType="image/png"/>
  <Override PartName="/ppt/media/image1.png" ContentType="image/png"/>
  <Override PartName="/ppt/media/image4.png" ContentType="image/png"/>
  <Override PartName="/ppt/media/image15.png" ContentType="image/png"/>
  <Override PartName="/ppt/media/image3.png" ContentType="image/png"/>
  <Override PartName="/ppt/media/image8.svg" ContentType="image/svg"/>
  <Override PartName="/ppt/media/image5.png" ContentType="image/png"/>
  <Override PartName="/ppt/media/image7.png" ContentType="image/png"/>
  <Override PartName="/ppt/media/image20.png" ContentType="image/png"/>
  <Override PartName="/ppt/media/image10.svg" ContentType="image/svg"/>
  <Override PartName="/ppt/media/image9.png" ContentType="image/png"/>
  <Override PartName="/ppt/media/image11.png" ContentType="image/png"/>
  <Override PartName="/ppt/media/image12.svg" ContentType="image/svg"/>
  <Override PartName="/ppt/media/image14.png" ContentType="image/png"/>
  <Override PartName="/ppt/media/image16.png" ContentType="image/png"/>
  <Override PartName="/ppt/media/image17.png" ContentType="image/png"/>
  <Override PartName="/ppt/media/image19.png" ContentType="image/png"/>
  <Override PartName="/ppt/media/image21.png" ContentType="image/png"/>
  <Override PartName="/ppt/media/image22.png" ContentType="image/png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fonts/Font_1_Arimo_Bold.fntdata" ContentType="application/x-fontdata"/>
  <Override PartName="/ppt/presProps.xml" ContentType="application/vnd.openxmlformats-officedocument.presentationml.presPro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embeddedFontLst>
    <p:embeddedFont>
      <p:font typeface="Consolas"/>
    </p:embeddedFont>
    <p:embeddedFont>
      <p:font typeface="Outfit Extra Bold"/>
    </p:embeddedFont>
    <p:embeddedFont>
      <p:font typeface="Calibri Light"/>
    </p:embeddedFont>
    <p:embeddedFont>
      <p:font typeface="Arimo"/>
      <p:bold r:id="rId13"/>
    </p:embeddedFont>
    <p:embeddedFont>
      <p:font typeface="Outfit Light"/>
    </p:embeddedFont>
    <p:embeddedFont>
      <p:font typeface="Microsoft YaHei"/>
    </p:embeddedFont>
    <p:embeddedFont>
      <p:font typeface="Lucida Sans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font" Target="fonts/Font_1_Arimo_Bold.fntdata"/><Relationship Id="rId1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Cliquez pour déplacer la diapo</a:t>
            </a:r>
            <a:endParaRPr b="0" lang="fr-FR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modifier le format des notes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&lt;en-tête&gt;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&lt;date/heure&gt;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C075842D-E75C-44D5-BD56-45ECB6B97C4B}" type="slidenum"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&lt;numéro&gt;</a:t>
            </a:fld>
            <a:endParaRPr b="0" lang="fr-F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E004C31-598F-43AF-8248-3014D5B14B3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A02CE68-A2F6-4D19-B921-F946D126BE0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5FEDEBE-68ED-435E-82E0-7EFE09B812A5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1E424DE-608E-49A7-BE0F-AC9F31D7499D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52C1C98-EBD7-4AA9-B0BF-BB8C4A2BDAA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8E273B9-3D71-4875-BD48-5664D3135232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D2B6605-025B-42D9-96F7-998AD8DEE301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71FFFFC-1B1F-4B2B-B4B1-D9224497F1F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2B2DE80-EAAE-497B-9256-958A2CFD29C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afaf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Cliquez pour éditer le format du texte-titre</a:t>
            </a:r>
            <a:endParaRPr b="0" lang="fr-FR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Cliquez pour éditer le format du plan de texte</a:t>
            </a:r>
            <a:endParaRPr b="0" lang="fr-FR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niveau de plan</a:t>
            </a:r>
            <a:endParaRPr b="0" lang="fr-FR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Troisième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Quatrième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Cinquième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Septième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afaf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afaf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Cliquez pour éditer le format du texte-titre</a:t>
            </a:r>
            <a:endParaRPr b="0" lang="fr-FR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Cliquez pour éditer le format du plan de texte</a:t>
            </a:r>
            <a:endParaRPr b="0" lang="fr-FR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niveau de plan</a:t>
            </a:r>
            <a:endParaRPr b="0" lang="fr-FR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Troisième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Quatrième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Cinquième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Septième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afaf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Cliquez pour éditer le format du texte-titre</a:t>
            </a:r>
            <a:endParaRPr b="0" lang="fr-FR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Cliquez pour éditer le format du plan de texte</a:t>
            </a:r>
            <a:endParaRPr b="0" lang="fr-FR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niveau de plan</a:t>
            </a:r>
            <a:endParaRPr b="0" lang="fr-FR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Troisième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Quatrième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Cinquième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Septième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afaf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Cliquez pour éditer le format du texte-titre</a:t>
            </a:r>
            <a:endParaRPr b="0" lang="fr-FR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Cliquez pour éditer le format du plan de texte</a:t>
            </a:r>
            <a:endParaRPr b="0" lang="fr-FR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niveau de plan</a:t>
            </a:r>
            <a:endParaRPr b="0" lang="fr-FR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Troisième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Quatrième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Cinquième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Septième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afaf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Cliquez pour éditer le format du texte-titre</a:t>
            </a:r>
            <a:endParaRPr b="0" lang="fr-FR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Cliquez pour éditer le format du plan de texte</a:t>
            </a:r>
            <a:endParaRPr b="0" lang="fr-FR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niveau de plan</a:t>
            </a:r>
            <a:endParaRPr b="0" lang="fr-FR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Troisième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Quatrième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Cinquième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Septième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afaf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Cliquez pour éditer le format du texte-titre</a:t>
            </a:r>
            <a:endParaRPr b="0" lang="fr-FR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Cliquez pour éditer le format du plan de texte</a:t>
            </a:r>
            <a:endParaRPr b="0" lang="fr-FR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niveau de plan</a:t>
            </a:r>
            <a:endParaRPr b="0" lang="fr-FR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Troisième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Quatrième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Cinquième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Septième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afaf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Cliquez pour éditer le format du texte-titre</a:t>
            </a:r>
            <a:endParaRPr b="0" lang="fr-FR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Cliquez pour éditer le format du plan de texte</a:t>
            </a:r>
            <a:endParaRPr b="0" lang="fr-FR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niveau de plan</a:t>
            </a:r>
            <a:endParaRPr b="0" lang="fr-FR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Troisième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Quatrième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Cinquième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Septième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afaf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Cliquez pour éditer le format du texte-titre</a:t>
            </a:r>
            <a:endParaRPr b="0" lang="fr-FR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Cliquez pour éditer le format du plan de texte</a:t>
            </a:r>
            <a:endParaRPr b="0" lang="fr-FR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niveau de plan</a:t>
            </a:r>
            <a:endParaRPr b="0" lang="fr-FR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Troisième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Quatrième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Cinquième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Septième niveau de plan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7.png"/><Relationship Id="rId4" Type="http://schemas.openxmlformats.org/officeDocument/2006/relationships/image" Target="../media/image8.svg"/><Relationship Id="rId5" Type="http://schemas.openxmlformats.org/officeDocument/2006/relationships/image" Target="../media/image9.png"/><Relationship Id="rId6" Type="http://schemas.openxmlformats.org/officeDocument/2006/relationships/image" Target="../media/image10.svg"/><Relationship Id="rId7" Type="http://schemas.openxmlformats.org/officeDocument/2006/relationships/image" Target="../media/image11.png"/><Relationship Id="rId8" Type="http://schemas.openxmlformats.org/officeDocument/2006/relationships/image" Target="../media/image12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" name="Text 0"/>
          <p:cNvSpPr/>
          <p:nvPr/>
        </p:nvSpPr>
        <p:spPr>
          <a:xfrm>
            <a:off x="6280200" y="283176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231971"/>
                </a:solidFill>
                <a:effectLst/>
                <a:uFillTx/>
                <a:latin typeface="Outfit Extra Bold"/>
                <a:ea typeface="Outfit Extra Bold"/>
              </a:rPr>
              <a:t>Projet : Gestion de Bibliothèque</a:t>
            </a:r>
            <a:endParaRPr b="0" lang="fr-FR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3" name="Text 1"/>
          <p:cNvSpPr/>
          <p:nvPr/>
        </p:nvSpPr>
        <p:spPr>
          <a:xfrm>
            <a:off x="6280200" y="4340160"/>
            <a:ext cx="310716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231971"/>
                </a:solidFill>
                <a:effectLst/>
                <a:uFillTx/>
                <a:latin typeface="Outfit Extra Bold"/>
                <a:ea typeface="Outfit Extra Bold"/>
              </a:rPr>
              <a:t>Takwa Ben Abdessalem</a:t>
            </a:r>
            <a:endParaRPr b="0" lang="fr-F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" name="Text 2"/>
          <p:cNvSpPr/>
          <p:nvPr/>
        </p:nvSpPr>
        <p:spPr>
          <a:xfrm>
            <a:off x="6280200" y="503460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Master 2 - 2025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" name="Text 0"/>
          <p:cNvSpPr/>
          <p:nvPr/>
        </p:nvSpPr>
        <p:spPr>
          <a:xfrm>
            <a:off x="793800" y="2003400"/>
            <a:ext cx="5670360" cy="7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000000"/>
                </a:solidFill>
                <a:effectLst/>
                <a:uFillTx/>
                <a:latin typeface="Outfit Extra Bold"/>
                <a:ea typeface="Outfit Extra Bold"/>
              </a:rPr>
              <a:t>🎯</a:t>
            </a:r>
            <a:r>
              <a:rPr b="1" lang="en-US" sz="4450" strike="noStrike" u="none">
                <a:solidFill>
                  <a:srgbClr val="231971"/>
                </a:solidFill>
                <a:effectLst/>
                <a:uFillTx/>
                <a:latin typeface="Outfit Extra Bold"/>
                <a:ea typeface="Outfit Extra Bold"/>
              </a:rPr>
              <a:t> Objectif du Projet</a:t>
            </a:r>
            <a:endParaRPr b="0" lang="fr-FR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" name="Text 1"/>
          <p:cNvSpPr/>
          <p:nvPr/>
        </p:nvSpPr>
        <p:spPr>
          <a:xfrm>
            <a:off x="793800" y="3067560"/>
            <a:ext cx="7556040" cy="18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Ce projet vise à développer une application Java complète et moderne pour la gestion d'une bibliothèque. L'application permet d'effectuer toutes les opérations essentielles : ajout de nouveaux médias au catalogue, gestion des emprunts et des retours, ainsi que la sauvegarde persistante des données.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8" name="Text 2"/>
          <p:cNvSpPr/>
          <p:nvPr/>
        </p:nvSpPr>
        <p:spPr>
          <a:xfrm>
            <a:off x="793800" y="5137200"/>
            <a:ext cx="75560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L'interface graphique, construite avec Swing, offre une expérience utilisateur intuitive et professionnelle, facilitant la navigation et l'utilisation quotidienne du système de gestion.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0"/>
          <p:cNvSpPr/>
          <p:nvPr/>
        </p:nvSpPr>
        <p:spPr>
          <a:xfrm>
            <a:off x="793800" y="820080"/>
            <a:ext cx="7989840" cy="7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000000"/>
                </a:solidFill>
                <a:effectLst/>
                <a:uFillTx/>
                <a:latin typeface="Outfit Extra Bold"/>
                <a:ea typeface="Outfit Extra Bold"/>
              </a:rPr>
              <a:t>📦</a:t>
            </a:r>
            <a:r>
              <a:rPr b="1" lang="en-US" sz="4450" strike="noStrike" u="none">
                <a:solidFill>
                  <a:srgbClr val="231971"/>
                </a:solidFill>
                <a:effectLst/>
                <a:uFillTx/>
                <a:latin typeface="Outfit Extra Bold"/>
                <a:ea typeface="Outfit Extra Bold"/>
              </a:rPr>
              <a:t> Fonctionnalités Principales</a:t>
            </a:r>
            <a:endParaRPr b="0" lang="fr-FR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0" name="Shape 1"/>
          <p:cNvSpPr/>
          <p:nvPr/>
        </p:nvSpPr>
        <p:spPr>
          <a:xfrm>
            <a:off x="793800" y="1998000"/>
            <a:ext cx="6407640" cy="2592000"/>
          </a:xfrm>
          <a:prstGeom prst="roundRect">
            <a:avLst>
              <a:gd name="adj" fmla="val 3675"/>
            </a:avLst>
          </a:prstGeom>
          <a:solidFill>
            <a:srgbClr val="e9e6fa"/>
          </a:solidFill>
          <a:ln w="7620">
            <a:solidFill>
              <a:srgbClr val="bdb8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Shape 2"/>
          <p:cNvSpPr/>
          <p:nvPr/>
        </p:nvSpPr>
        <p:spPr>
          <a:xfrm>
            <a:off x="1028160" y="2232360"/>
            <a:ext cx="680040" cy="680040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2" name="Image 0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215360" y="2419200"/>
            <a:ext cx="305640" cy="305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" name="Text 3"/>
          <p:cNvSpPr/>
          <p:nvPr/>
        </p:nvSpPr>
        <p:spPr>
          <a:xfrm>
            <a:off x="1028160" y="31395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2a2742"/>
                </a:solidFill>
                <a:effectLst/>
                <a:uFillTx/>
                <a:latin typeface="Outfit Extra Bold"/>
                <a:ea typeface="Outfit Extra Bold"/>
              </a:rPr>
              <a:t>Ajout de Médias</a:t>
            </a:r>
            <a:endParaRPr b="0" lang="fr-F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" name="Text 4"/>
          <p:cNvSpPr/>
          <p:nvPr/>
        </p:nvSpPr>
        <p:spPr>
          <a:xfrm>
            <a:off x="1028160" y="3629880"/>
            <a:ext cx="59385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Intégration de livres, DVD et magazines au catalogue avec toutes leurs métadonnées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" name="Shape 5"/>
          <p:cNvSpPr/>
          <p:nvPr/>
        </p:nvSpPr>
        <p:spPr>
          <a:xfrm>
            <a:off x="7428600" y="1998000"/>
            <a:ext cx="6407640" cy="2592000"/>
          </a:xfrm>
          <a:prstGeom prst="roundRect">
            <a:avLst>
              <a:gd name="adj" fmla="val 3675"/>
            </a:avLst>
          </a:prstGeom>
          <a:solidFill>
            <a:srgbClr val="e9e6fa"/>
          </a:solidFill>
          <a:ln w="7620">
            <a:solidFill>
              <a:srgbClr val="bdb8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Shape 6"/>
          <p:cNvSpPr/>
          <p:nvPr/>
        </p:nvSpPr>
        <p:spPr>
          <a:xfrm>
            <a:off x="7662960" y="2232360"/>
            <a:ext cx="680040" cy="680040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7" name="Image 1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850160" y="2419200"/>
            <a:ext cx="305640" cy="305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" name="Text 7"/>
          <p:cNvSpPr/>
          <p:nvPr/>
        </p:nvSpPr>
        <p:spPr>
          <a:xfrm>
            <a:off x="7662960" y="31395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2a2742"/>
                </a:solidFill>
                <a:effectLst/>
                <a:uFillTx/>
                <a:latin typeface="Outfit Extra Bold"/>
                <a:ea typeface="Outfit Extra Bold"/>
              </a:rPr>
              <a:t>Affichage et Liste</a:t>
            </a:r>
            <a:endParaRPr b="0" lang="fr-F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" name="Text 8"/>
          <p:cNvSpPr/>
          <p:nvPr/>
        </p:nvSpPr>
        <p:spPr>
          <a:xfrm>
            <a:off x="7662960" y="3629880"/>
            <a:ext cx="5938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Visualisation complète de tous les médias avec leur statut de disponibilité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" name="Shape 9"/>
          <p:cNvSpPr/>
          <p:nvPr/>
        </p:nvSpPr>
        <p:spPr>
          <a:xfrm>
            <a:off x="793800" y="4817160"/>
            <a:ext cx="6407640" cy="2592000"/>
          </a:xfrm>
          <a:prstGeom prst="roundRect">
            <a:avLst>
              <a:gd name="adj" fmla="val 3675"/>
            </a:avLst>
          </a:prstGeom>
          <a:solidFill>
            <a:srgbClr val="e9e6fa"/>
          </a:solidFill>
          <a:ln w="7620">
            <a:solidFill>
              <a:srgbClr val="bdb8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Shape 10"/>
          <p:cNvSpPr/>
          <p:nvPr/>
        </p:nvSpPr>
        <p:spPr>
          <a:xfrm>
            <a:off x="1028160" y="5051520"/>
            <a:ext cx="680040" cy="680040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2" name="Image 2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1215360" y="5238360"/>
            <a:ext cx="305640" cy="305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" name="Text 11"/>
          <p:cNvSpPr/>
          <p:nvPr/>
        </p:nvSpPr>
        <p:spPr>
          <a:xfrm>
            <a:off x="1028160" y="59587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2a2742"/>
                </a:solidFill>
                <a:effectLst/>
                <a:uFillTx/>
                <a:latin typeface="Outfit Extra Bold"/>
                <a:ea typeface="Outfit Extra Bold"/>
              </a:rPr>
              <a:t>Gestion d'Emprunts</a:t>
            </a:r>
            <a:endParaRPr b="0" lang="fr-F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" name="Text 12"/>
          <p:cNvSpPr/>
          <p:nvPr/>
        </p:nvSpPr>
        <p:spPr>
          <a:xfrm>
            <a:off x="1028160" y="6449040"/>
            <a:ext cx="59385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Système complet d'emprunt et de retour avec suivi en temps réel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" name="Shape 13"/>
          <p:cNvSpPr/>
          <p:nvPr/>
        </p:nvSpPr>
        <p:spPr>
          <a:xfrm>
            <a:off x="7428600" y="4817160"/>
            <a:ext cx="6407640" cy="2592000"/>
          </a:xfrm>
          <a:prstGeom prst="roundRect">
            <a:avLst>
              <a:gd name="adj" fmla="val 3675"/>
            </a:avLst>
          </a:prstGeom>
          <a:solidFill>
            <a:srgbClr val="e9e6fa"/>
          </a:solidFill>
          <a:ln w="7620">
            <a:solidFill>
              <a:srgbClr val="bdb8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Shape 14"/>
          <p:cNvSpPr/>
          <p:nvPr/>
        </p:nvSpPr>
        <p:spPr>
          <a:xfrm>
            <a:off x="7662960" y="5051520"/>
            <a:ext cx="680040" cy="680040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7" name="Image 3" descr="preencoded.png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7850160" y="5238360"/>
            <a:ext cx="305640" cy="305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" name="Text 15"/>
          <p:cNvSpPr/>
          <p:nvPr/>
        </p:nvSpPr>
        <p:spPr>
          <a:xfrm>
            <a:off x="7662960" y="5958720"/>
            <a:ext cx="3160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2a2742"/>
                </a:solidFill>
                <a:effectLst/>
                <a:uFillTx/>
                <a:latin typeface="Outfit Extra Bold"/>
                <a:ea typeface="Outfit Extra Bold"/>
              </a:rPr>
              <a:t>Sauvegarde Persistante</a:t>
            </a:r>
            <a:endParaRPr b="0" lang="fr-F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" name="Text 16"/>
          <p:cNvSpPr/>
          <p:nvPr/>
        </p:nvSpPr>
        <p:spPr>
          <a:xfrm>
            <a:off x="7662960" y="6449040"/>
            <a:ext cx="5938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Stockage automatique dans fichier .dat pour conserver toutes les données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0"/>
          <p:cNvSpPr/>
          <p:nvPr/>
        </p:nvSpPr>
        <p:spPr>
          <a:xfrm>
            <a:off x="720360" y="565920"/>
            <a:ext cx="6588000" cy="65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51"/>
              </a:lnSpc>
              <a:tabLst>
                <a:tab algn="l" pos="0"/>
              </a:tabLst>
            </a:pPr>
            <a:r>
              <a:rPr b="1" lang="en-US" sz="4050" strike="noStrike" u="none">
                <a:solidFill>
                  <a:srgbClr val="000000"/>
                </a:solidFill>
                <a:effectLst/>
                <a:uFillTx/>
                <a:latin typeface="Outfit Extra Bold"/>
                <a:ea typeface="Outfit Extra Bold"/>
              </a:rPr>
              <a:t>🏗️</a:t>
            </a:r>
            <a:r>
              <a:rPr b="1" lang="en-US" sz="4050" strike="noStrike" u="none">
                <a:solidFill>
                  <a:srgbClr val="231971"/>
                </a:solidFill>
                <a:effectLst/>
                <a:uFillTx/>
                <a:latin typeface="Outfit Extra Bold"/>
                <a:ea typeface="Outfit Extra Bold"/>
              </a:rPr>
              <a:t> Architecture du Système</a:t>
            </a:r>
            <a:endParaRPr b="0" lang="fr-FR" sz="4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1" name="Image 0" descr="preencoded.png"/>
          <p:cNvPicPr/>
          <p:nvPr/>
        </p:nvPicPr>
        <p:blipFill>
          <a:blip r:embed="rId1"/>
          <a:stretch/>
        </p:blipFill>
        <p:spPr>
          <a:xfrm>
            <a:off x="720360" y="1764720"/>
            <a:ext cx="6343200" cy="6343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2" name="Text 1"/>
          <p:cNvSpPr/>
          <p:nvPr/>
        </p:nvSpPr>
        <p:spPr>
          <a:xfrm>
            <a:off x="7574040" y="1739160"/>
            <a:ext cx="2985840" cy="32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231971"/>
                </a:solidFill>
                <a:effectLst/>
                <a:uFillTx/>
                <a:latin typeface="Outfit Extra Bold"/>
                <a:ea typeface="Outfit Extra Bold"/>
              </a:rPr>
              <a:t>Structure Orientée Objet</a:t>
            </a:r>
            <a:endParaRPr b="0" lang="fr-F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" name="Text 2"/>
          <p:cNvSpPr/>
          <p:nvPr/>
        </p:nvSpPr>
        <p:spPr>
          <a:xfrm>
            <a:off x="7574040" y="2266560"/>
            <a:ext cx="6343200" cy="3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L'architecture repose sur une hiérarchie de classes bien définie :</a:t>
            </a:r>
            <a:endParaRPr b="0" lang="fr-FR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" name="Text 3"/>
          <p:cNvSpPr/>
          <p:nvPr/>
        </p:nvSpPr>
        <p:spPr>
          <a:xfrm>
            <a:off x="7574040" y="2781360"/>
            <a:ext cx="6343200" cy="65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Bibliothèque</a:t>
            </a:r>
            <a:r>
              <a:rPr b="0" lang="en-US" sz="160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 : classe principale gérant le stockage et les opérations</a:t>
            </a:r>
            <a:endParaRPr b="0" lang="fr-FR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5" name="Text 4"/>
          <p:cNvSpPr/>
          <p:nvPr/>
        </p:nvSpPr>
        <p:spPr>
          <a:xfrm>
            <a:off x="7574040" y="3511800"/>
            <a:ext cx="6343200" cy="65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Media</a:t>
            </a:r>
            <a:r>
              <a:rPr b="0" lang="en-US" sz="160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 : classe mère abstraite définissant les propriétés communes</a:t>
            </a:r>
            <a:endParaRPr b="0" lang="fr-FR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6" name="Text 5"/>
          <p:cNvSpPr/>
          <p:nvPr/>
        </p:nvSpPr>
        <p:spPr>
          <a:xfrm>
            <a:off x="7574040" y="4242600"/>
            <a:ext cx="6343200" cy="3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Livre, DVD, Magazine</a:t>
            </a:r>
            <a:r>
              <a:rPr b="0" lang="en-US" sz="160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 : classes spécialisées héritant de Media</a:t>
            </a:r>
            <a:endParaRPr b="0" lang="fr-FR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" name="Text 6"/>
          <p:cNvSpPr/>
          <p:nvPr/>
        </p:nvSpPr>
        <p:spPr>
          <a:xfrm>
            <a:off x="7574040" y="4644000"/>
            <a:ext cx="6343200" cy="65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Interface Empruntable</a:t>
            </a:r>
            <a:r>
              <a:rPr b="0" lang="en-US" sz="160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 : contrat définissant les méthodes d'emprunt</a:t>
            </a:r>
            <a:endParaRPr b="0" lang="fr-FR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8" name="Text 7"/>
          <p:cNvSpPr/>
          <p:nvPr/>
        </p:nvSpPr>
        <p:spPr>
          <a:xfrm>
            <a:off x="7574040" y="5487840"/>
            <a:ext cx="6343200" cy="3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Cette conception favorise la réutilisabilité et l'extensibilité du code.</a:t>
            </a:r>
            <a:endParaRPr b="0" lang="fr-FR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" name="Text 0"/>
          <p:cNvSpPr/>
          <p:nvPr/>
        </p:nvSpPr>
        <p:spPr>
          <a:xfrm>
            <a:off x="6280200" y="934200"/>
            <a:ext cx="7416000" cy="58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450"/>
              </a:lnSpc>
              <a:tabLst>
                <a:tab algn="l" pos="0"/>
              </a:tabLst>
            </a:pPr>
            <a:r>
              <a:rPr b="1" lang="en-US" sz="3550" strike="noStrike" u="none">
                <a:solidFill>
                  <a:srgbClr val="000000"/>
                </a:solidFill>
                <a:effectLst/>
                <a:uFillTx/>
                <a:latin typeface="Outfit Extra Bold"/>
                <a:ea typeface="Outfit Extra Bold"/>
              </a:rPr>
              <a:t>⚙️</a:t>
            </a:r>
            <a:r>
              <a:rPr b="1" lang="en-US" sz="3550" strike="noStrike" u="none">
                <a:solidFill>
                  <a:srgbClr val="231971"/>
                </a:solidFill>
                <a:effectLst/>
                <a:uFillTx/>
                <a:latin typeface="Outfit Extra Bold"/>
                <a:ea typeface="Outfit Extra Bold"/>
              </a:rPr>
              <a:t> Interface Graphique avec Swing</a:t>
            </a:r>
            <a:endParaRPr b="0" lang="fr-FR" sz="3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" name="Text 1"/>
          <p:cNvSpPr/>
          <p:nvPr/>
        </p:nvSpPr>
        <p:spPr>
          <a:xfrm>
            <a:off x="6280200" y="1788480"/>
            <a:ext cx="18108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a2742"/>
                </a:solidFill>
                <a:effectLst/>
                <a:uFillTx/>
                <a:latin typeface="Outfit Light"/>
                <a:ea typeface="Outfit Light"/>
              </a:rPr>
              <a:t>01</a:t>
            </a:r>
            <a:endParaRPr b="0" lang="fr-F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" name="Shape 2"/>
          <p:cNvSpPr/>
          <p:nvPr/>
        </p:nvSpPr>
        <p:spPr>
          <a:xfrm>
            <a:off x="6280200" y="2073960"/>
            <a:ext cx="7556040" cy="22680"/>
          </a:xfrm>
          <a:prstGeom prst="rect">
            <a:avLst/>
          </a:prstGeom>
          <a:solidFill>
            <a:srgbClr val="5e4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endParaRPr b="0" lang="fr-F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" name="Text 3"/>
          <p:cNvSpPr/>
          <p:nvPr/>
        </p:nvSpPr>
        <p:spPr>
          <a:xfrm>
            <a:off x="6280200" y="2210400"/>
            <a:ext cx="2268000" cy="2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1" lang="en-US" sz="1750" strike="noStrike" u="none">
                <a:solidFill>
                  <a:srgbClr val="2a2742"/>
                </a:solidFill>
                <a:effectLst/>
                <a:uFillTx/>
                <a:latin typeface="Outfit Extra Bold"/>
                <a:ea typeface="Outfit Extra Bold"/>
              </a:rPr>
              <a:t>Fenêtre Principale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4" name="Text 4"/>
          <p:cNvSpPr/>
          <p:nvPr/>
        </p:nvSpPr>
        <p:spPr>
          <a:xfrm>
            <a:off x="6280200" y="2602800"/>
            <a:ext cx="755604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Menu d'actions complet avec tous les contrôles nécessaires</a:t>
            </a:r>
            <a:endParaRPr b="0" lang="fr-F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" name="Text 5"/>
          <p:cNvSpPr/>
          <p:nvPr/>
        </p:nvSpPr>
        <p:spPr>
          <a:xfrm>
            <a:off x="6280200" y="3210480"/>
            <a:ext cx="18108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a2742"/>
                </a:solidFill>
                <a:effectLst/>
                <a:uFillTx/>
                <a:latin typeface="Outfit Light"/>
                <a:ea typeface="Outfit Light"/>
              </a:rPr>
              <a:t>02</a:t>
            </a:r>
            <a:endParaRPr b="0" lang="fr-F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6" name="Shape 6"/>
          <p:cNvSpPr/>
          <p:nvPr/>
        </p:nvSpPr>
        <p:spPr>
          <a:xfrm>
            <a:off x="6280200" y="3496320"/>
            <a:ext cx="7556040" cy="22680"/>
          </a:xfrm>
          <a:prstGeom prst="rect">
            <a:avLst/>
          </a:prstGeom>
          <a:solidFill>
            <a:srgbClr val="5e4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endParaRPr b="0" lang="fr-F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7" name="Text 7"/>
          <p:cNvSpPr/>
          <p:nvPr/>
        </p:nvSpPr>
        <p:spPr>
          <a:xfrm>
            <a:off x="6280200" y="3632760"/>
            <a:ext cx="2268000" cy="2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1" lang="en-US" sz="1750" strike="noStrike" u="none">
                <a:solidFill>
                  <a:srgbClr val="2a2742"/>
                </a:solidFill>
                <a:effectLst/>
                <a:uFillTx/>
                <a:latin typeface="Outfit Extra Bold"/>
                <a:ea typeface="Outfit Extra Bold"/>
              </a:rPr>
              <a:t>Tableau Dynamique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8" name="Text 8"/>
          <p:cNvSpPr/>
          <p:nvPr/>
        </p:nvSpPr>
        <p:spPr>
          <a:xfrm>
            <a:off x="6280200" y="4024800"/>
            <a:ext cx="755604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Affichage en temps réel de tous les médias avec mise à jour automatique</a:t>
            </a:r>
            <a:endParaRPr b="0" lang="fr-F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" name="Text 9"/>
          <p:cNvSpPr/>
          <p:nvPr/>
        </p:nvSpPr>
        <p:spPr>
          <a:xfrm>
            <a:off x="6280200" y="4632840"/>
            <a:ext cx="18108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a2742"/>
                </a:solidFill>
                <a:effectLst/>
                <a:uFillTx/>
                <a:latin typeface="Outfit Light"/>
                <a:ea typeface="Outfit Light"/>
              </a:rPr>
              <a:t>03</a:t>
            </a:r>
            <a:endParaRPr b="0" lang="fr-F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0" name="Shape 10"/>
          <p:cNvSpPr/>
          <p:nvPr/>
        </p:nvSpPr>
        <p:spPr>
          <a:xfrm>
            <a:off x="6280200" y="4918320"/>
            <a:ext cx="7556040" cy="22680"/>
          </a:xfrm>
          <a:prstGeom prst="rect">
            <a:avLst/>
          </a:prstGeom>
          <a:solidFill>
            <a:srgbClr val="5e4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endParaRPr b="0" lang="fr-F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" name="Text 11"/>
          <p:cNvSpPr/>
          <p:nvPr/>
        </p:nvSpPr>
        <p:spPr>
          <a:xfrm>
            <a:off x="6280200" y="5054760"/>
            <a:ext cx="2268000" cy="2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1" lang="en-US" sz="1750" strike="noStrike" u="none">
                <a:solidFill>
                  <a:srgbClr val="2a2742"/>
                </a:solidFill>
                <a:effectLst/>
                <a:uFillTx/>
                <a:latin typeface="Outfit Extra Bold"/>
                <a:ea typeface="Outfit Extra Bold"/>
              </a:rPr>
              <a:t>Dialogues Interactifs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2" name="Text 12"/>
          <p:cNvSpPr/>
          <p:nvPr/>
        </p:nvSpPr>
        <p:spPr>
          <a:xfrm>
            <a:off x="6280200" y="5447160"/>
            <a:ext cx="755604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Fenêtres dédiées pour ajouter, emprunter et rendre des médias</a:t>
            </a:r>
            <a:endParaRPr b="0" lang="fr-F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" name="Text 13"/>
          <p:cNvSpPr/>
          <p:nvPr/>
        </p:nvSpPr>
        <p:spPr>
          <a:xfrm>
            <a:off x="6280200" y="6054840"/>
            <a:ext cx="18108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a2742"/>
                </a:solidFill>
                <a:effectLst/>
                <a:uFillTx/>
                <a:latin typeface="Outfit Light"/>
                <a:ea typeface="Outfit Light"/>
              </a:rPr>
              <a:t>04</a:t>
            </a:r>
            <a:endParaRPr b="0" lang="fr-F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" name="Shape 14"/>
          <p:cNvSpPr/>
          <p:nvPr/>
        </p:nvSpPr>
        <p:spPr>
          <a:xfrm>
            <a:off x="6280200" y="6340320"/>
            <a:ext cx="7556040" cy="22680"/>
          </a:xfrm>
          <a:prstGeom prst="rect">
            <a:avLst/>
          </a:prstGeom>
          <a:solidFill>
            <a:srgbClr val="5e4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endParaRPr b="0" lang="fr-F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" name="Text 15"/>
          <p:cNvSpPr/>
          <p:nvPr/>
        </p:nvSpPr>
        <p:spPr>
          <a:xfrm>
            <a:off x="6280200" y="6476760"/>
            <a:ext cx="2268000" cy="2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1" lang="en-US" sz="1750" strike="noStrike" u="none">
                <a:solidFill>
                  <a:srgbClr val="2a2742"/>
                </a:solidFill>
                <a:effectLst/>
                <a:uFillTx/>
                <a:latin typeface="Outfit Extra Bold"/>
                <a:ea typeface="Outfit Extra Bold"/>
              </a:rPr>
              <a:t>Barre de Statut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" name="Text 16"/>
          <p:cNvSpPr/>
          <p:nvPr/>
        </p:nvSpPr>
        <p:spPr>
          <a:xfrm>
            <a:off x="6280200" y="6869160"/>
            <a:ext cx="755604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Messages contextuels pour informer l'utilisateur de chaque action</a:t>
            </a:r>
            <a:endParaRPr b="0" lang="fr-F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" name="Text 0"/>
          <p:cNvSpPr/>
          <p:nvPr/>
        </p:nvSpPr>
        <p:spPr>
          <a:xfrm>
            <a:off x="793800" y="741960"/>
            <a:ext cx="7556040" cy="12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000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000000"/>
                </a:solidFill>
                <a:effectLst/>
                <a:uFillTx/>
                <a:latin typeface="Outfit Extra Bold"/>
                <a:ea typeface="Outfit Extra Bold"/>
              </a:rPr>
              <a:t>🛡️</a:t>
            </a:r>
            <a:r>
              <a:rPr b="1" lang="en-US" sz="4000" strike="noStrike" u="none">
                <a:solidFill>
                  <a:srgbClr val="231971"/>
                </a:solidFill>
                <a:effectLst/>
                <a:uFillTx/>
                <a:latin typeface="Outfit Extra Bold"/>
                <a:ea typeface="Outfit Extra Bold"/>
              </a:rPr>
              <a:t> Gestion Robuste des Exceptions</a:t>
            </a:r>
            <a:endParaRPr b="0" lang="fr-FR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9" name="Text 1"/>
          <p:cNvSpPr/>
          <p:nvPr/>
        </p:nvSpPr>
        <p:spPr>
          <a:xfrm>
            <a:off x="793800" y="2339280"/>
            <a:ext cx="7556040" cy="6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Une gestion complète des erreurs garantit la fiabilité et la clarté de l'application pour l'utilisateur final.</a:t>
            </a:r>
            <a:endParaRPr b="0" lang="fr-FR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" name="Shape 2"/>
          <p:cNvSpPr/>
          <p:nvPr/>
        </p:nvSpPr>
        <p:spPr>
          <a:xfrm>
            <a:off x="793800" y="3222000"/>
            <a:ext cx="3675960" cy="2193840"/>
          </a:xfrm>
          <a:prstGeom prst="roundRect">
            <a:avLst>
              <a:gd name="adj" fmla="val 5001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Shape 3"/>
          <p:cNvSpPr/>
          <p:nvPr/>
        </p:nvSpPr>
        <p:spPr>
          <a:xfrm>
            <a:off x="770760" y="3222000"/>
            <a:ext cx="91080" cy="2193840"/>
          </a:xfrm>
          <a:prstGeom prst="roundRect">
            <a:avLst>
              <a:gd name="adj" fmla="val 93767"/>
            </a:avLst>
          </a:prstGeom>
          <a:solidFill>
            <a:srgbClr val="5e4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" name="Text 4"/>
          <p:cNvSpPr/>
          <p:nvPr/>
        </p:nvSpPr>
        <p:spPr>
          <a:xfrm>
            <a:off x="1089360" y="3449160"/>
            <a:ext cx="315324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2a2742"/>
                </a:solidFill>
                <a:effectLst/>
                <a:uFillTx/>
                <a:latin typeface="Outfit Extra Bold"/>
                <a:ea typeface="Outfit Extra Bold"/>
              </a:rPr>
              <a:t>MediaDéjàEmpruntéException</a:t>
            </a:r>
            <a:endParaRPr b="0" lang="fr-F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" name="Text 5"/>
          <p:cNvSpPr/>
          <p:nvPr/>
        </p:nvSpPr>
        <p:spPr>
          <a:xfrm>
            <a:off x="1089360" y="4209120"/>
            <a:ext cx="3153240" cy="9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Détecte les tentatives d'emprunt d'un média déjà emprunté et informe l'utilisateur</a:t>
            </a:r>
            <a:endParaRPr b="0" lang="fr-FR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" name="Shape 6"/>
          <p:cNvSpPr/>
          <p:nvPr/>
        </p:nvSpPr>
        <p:spPr>
          <a:xfrm>
            <a:off x="4673880" y="3222000"/>
            <a:ext cx="3675960" cy="2193840"/>
          </a:xfrm>
          <a:prstGeom prst="roundRect">
            <a:avLst>
              <a:gd name="adj" fmla="val 5001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Shape 7"/>
          <p:cNvSpPr/>
          <p:nvPr/>
        </p:nvSpPr>
        <p:spPr>
          <a:xfrm>
            <a:off x="4651200" y="3222000"/>
            <a:ext cx="91080" cy="2193840"/>
          </a:xfrm>
          <a:prstGeom prst="roundRect">
            <a:avLst>
              <a:gd name="adj" fmla="val 93767"/>
            </a:avLst>
          </a:prstGeom>
          <a:solidFill>
            <a:srgbClr val="5e4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" name="Text 8"/>
          <p:cNvSpPr/>
          <p:nvPr/>
        </p:nvSpPr>
        <p:spPr>
          <a:xfrm>
            <a:off x="4969440" y="3449160"/>
            <a:ext cx="315324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2a2742"/>
                </a:solidFill>
                <a:effectLst/>
                <a:uFillTx/>
                <a:latin typeface="Outfit Extra Bold"/>
                <a:ea typeface="Outfit Extra Bold"/>
              </a:rPr>
              <a:t>MediaNonTrouvéException</a:t>
            </a:r>
            <a:endParaRPr b="0" lang="fr-F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" name="Text 9"/>
          <p:cNvSpPr/>
          <p:nvPr/>
        </p:nvSpPr>
        <p:spPr>
          <a:xfrm>
            <a:off x="4969440" y="4209120"/>
            <a:ext cx="3153240" cy="9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Gère les cas où le média recherché n'existe pas dans le catalogue</a:t>
            </a:r>
            <a:endParaRPr b="0" lang="fr-FR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" name="Shape 10"/>
          <p:cNvSpPr/>
          <p:nvPr/>
        </p:nvSpPr>
        <p:spPr>
          <a:xfrm>
            <a:off x="793800" y="5620320"/>
            <a:ext cx="3675960" cy="1866960"/>
          </a:xfrm>
          <a:prstGeom prst="roundRect">
            <a:avLst>
              <a:gd name="adj" fmla="val 5876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Shape 11"/>
          <p:cNvSpPr/>
          <p:nvPr/>
        </p:nvSpPr>
        <p:spPr>
          <a:xfrm>
            <a:off x="770760" y="5620320"/>
            <a:ext cx="91080" cy="1866960"/>
          </a:xfrm>
          <a:prstGeom prst="roundRect">
            <a:avLst>
              <a:gd name="adj" fmla="val 93767"/>
            </a:avLst>
          </a:prstGeom>
          <a:solidFill>
            <a:srgbClr val="5e4c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" name="Text 12"/>
          <p:cNvSpPr/>
          <p:nvPr/>
        </p:nvSpPr>
        <p:spPr>
          <a:xfrm>
            <a:off x="1089360" y="5847120"/>
            <a:ext cx="315324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2a2742"/>
                </a:solidFill>
                <a:effectLst/>
                <a:uFillTx/>
                <a:latin typeface="Outfit Extra Bold"/>
                <a:ea typeface="Outfit Extra Bold"/>
              </a:rPr>
              <a:t>MediaDéjàRenduException</a:t>
            </a:r>
            <a:endParaRPr b="0" lang="fr-F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" name="Text 13"/>
          <p:cNvSpPr/>
          <p:nvPr/>
        </p:nvSpPr>
        <p:spPr>
          <a:xfrm>
            <a:off x="1089360" y="6607080"/>
            <a:ext cx="3153240" cy="6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Prévient les erreurs lors du retour d'un média déjà disponible</a:t>
            </a:r>
            <a:endParaRPr b="0" lang="fr-FR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 0"/>
          <p:cNvSpPr/>
          <p:nvPr/>
        </p:nvSpPr>
        <p:spPr>
          <a:xfrm>
            <a:off x="793800" y="884880"/>
            <a:ext cx="7350120" cy="7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000000"/>
                </a:solidFill>
                <a:effectLst/>
                <a:uFillTx/>
                <a:latin typeface="Outfit Extra Bold"/>
                <a:ea typeface="Outfit Extra Bold"/>
              </a:rPr>
              <a:t>💾</a:t>
            </a:r>
            <a:r>
              <a:rPr b="1" lang="en-US" sz="4450" strike="noStrike" u="none">
                <a:solidFill>
                  <a:srgbClr val="231971"/>
                </a:solidFill>
                <a:effectLst/>
                <a:uFillTx/>
                <a:latin typeface="Outfit Extra Bold"/>
                <a:ea typeface="Outfit Extra Bold"/>
              </a:rPr>
              <a:t> Persistance des Données</a:t>
            </a:r>
            <a:endParaRPr b="0" lang="fr-FR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" name="Text 1"/>
          <p:cNvSpPr/>
          <p:nvPr/>
        </p:nvSpPr>
        <p:spPr>
          <a:xfrm>
            <a:off x="793800" y="21758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231971"/>
                </a:solidFill>
                <a:effectLst/>
                <a:uFillTx/>
                <a:latin typeface="Outfit Extra Bold"/>
                <a:ea typeface="Outfit Extra Bold"/>
              </a:rPr>
              <a:t>Sérialisation Java</a:t>
            </a:r>
            <a:endParaRPr b="0" lang="fr-F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" name="Text 2"/>
          <p:cNvSpPr/>
          <p:nvPr/>
        </p:nvSpPr>
        <p:spPr>
          <a:xfrm>
            <a:off x="793800" y="2757240"/>
            <a:ext cx="7603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L'application utilise le mécanisme de sérialisation native de Java pour assurer la persistance des données.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" name="Text 3"/>
          <p:cNvSpPr/>
          <p:nvPr/>
        </p:nvSpPr>
        <p:spPr>
          <a:xfrm>
            <a:off x="793800" y="3687120"/>
            <a:ext cx="7603920" cy="37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Sauvegarde automatique dans le fichier </a:t>
            </a:r>
            <a:r>
              <a:rPr b="0" lang="en-US" sz="1750" strike="noStrike" u="none">
                <a:solidFill>
                  <a:srgbClr val="2a2742"/>
                </a:solidFill>
                <a:effectLst/>
                <a:highlight>
                  <a:srgbClr val="ededed"/>
                </a:highlight>
                <a:uFillTx/>
                <a:latin typeface="Consolas"/>
                <a:ea typeface="Consolas"/>
              </a:rPr>
              <a:t>bibliotheque.dat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" name="Text 4"/>
          <p:cNvSpPr/>
          <p:nvPr/>
        </p:nvSpPr>
        <p:spPr>
          <a:xfrm>
            <a:off x="793800" y="4136760"/>
            <a:ext cx="76039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a274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Récupération complète des données à chaque lancement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" name="Text 5"/>
          <p:cNvSpPr/>
          <p:nvPr/>
        </p:nvSpPr>
        <p:spPr>
          <a:xfrm>
            <a:off x="793800" y="4579200"/>
            <a:ext cx="76039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a274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Conservation de l'état complet du catalogue et des emprunts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" name="Text 6"/>
          <p:cNvSpPr/>
          <p:nvPr/>
        </p:nvSpPr>
        <p:spPr>
          <a:xfrm>
            <a:off x="793800" y="5021280"/>
            <a:ext cx="76039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a274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Aucune perte de données entre les sessions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" name="Text 7"/>
          <p:cNvSpPr/>
          <p:nvPr/>
        </p:nvSpPr>
        <p:spPr>
          <a:xfrm>
            <a:off x="793800" y="5588280"/>
            <a:ext cx="7603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Ce système garantit que toutes les modifications sont préservées de manière fiable et sécurisée.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0" name="Image 0" descr="preencoded.png"/>
          <p:cNvPicPr/>
          <p:nvPr/>
        </p:nvPicPr>
        <p:blipFill>
          <a:blip r:embed="rId1"/>
          <a:stretch/>
        </p:blipFill>
        <p:spPr>
          <a:xfrm>
            <a:off x="8958960" y="2204280"/>
            <a:ext cx="4884480" cy="4884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2" name="Text 0"/>
          <p:cNvSpPr/>
          <p:nvPr/>
        </p:nvSpPr>
        <p:spPr>
          <a:xfrm>
            <a:off x="793800" y="861120"/>
            <a:ext cx="6047280" cy="7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000000"/>
                </a:solidFill>
                <a:effectLst/>
                <a:uFillTx/>
                <a:latin typeface="Outfit Extra Bold"/>
                <a:ea typeface="Outfit Extra Bold"/>
              </a:rPr>
              <a:t>🚀</a:t>
            </a:r>
            <a:r>
              <a:rPr b="1" lang="en-US" sz="4450" strike="noStrike" u="none">
                <a:solidFill>
                  <a:srgbClr val="231971"/>
                </a:solidFill>
                <a:effectLst/>
                <a:uFillTx/>
                <a:latin typeface="Outfit Extra Bold"/>
                <a:ea typeface="Outfit Extra Bold"/>
              </a:rPr>
              <a:t> Démonstration Live</a:t>
            </a:r>
            <a:endParaRPr b="0" lang="fr-FR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3" name="Image 1" descr="preencoded.png"/>
          <p:cNvPicPr/>
          <p:nvPr/>
        </p:nvPicPr>
        <p:blipFill>
          <a:blip r:embed="rId2"/>
          <a:stretch/>
        </p:blipFill>
        <p:spPr>
          <a:xfrm>
            <a:off x="793800" y="1925280"/>
            <a:ext cx="1133640" cy="1360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4" name="Text 1"/>
          <p:cNvSpPr/>
          <p:nvPr/>
        </p:nvSpPr>
        <p:spPr>
          <a:xfrm>
            <a:off x="2154600" y="21520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2a2742"/>
                </a:solidFill>
                <a:effectLst/>
                <a:uFillTx/>
                <a:latin typeface="Outfit Extra Bold"/>
                <a:ea typeface="Outfit Extra Bold"/>
              </a:rPr>
              <a:t>Ajouter un Média</a:t>
            </a:r>
            <a:endParaRPr b="0" lang="fr-F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" name="Text 2"/>
          <p:cNvSpPr/>
          <p:nvPr/>
        </p:nvSpPr>
        <p:spPr>
          <a:xfrm>
            <a:off x="2154600" y="2642400"/>
            <a:ext cx="61952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Création d'une nouvelle entrée dans le catalogue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6" name="Image 2" descr="preencoded.png"/>
          <p:cNvPicPr/>
          <p:nvPr/>
        </p:nvPicPr>
        <p:blipFill>
          <a:blip r:embed="rId3"/>
          <a:stretch/>
        </p:blipFill>
        <p:spPr>
          <a:xfrm>
            <a:off x="793800" y="3286080"/>
            <a:ext cx="1133640" cy="1360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Text 3"/>
          <p:cNvSpPr/>
          <p:nvPr/>
        </p:nvSpPr>
        <p:spPr>
          <a:xfrm>
            <a:off x="2154600" y="35128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2a2742"/>
                </a:solidFill>
                <a:effectLst/>
                <a:uFillTx/>
                <a:latin typeface="Outfit Extra Bold"/>
                <a:ea typeface="Outfit Extra Bold"/>
              </a:rPr>
              <a:t>Lister les Médias</a:t>
            </a:r>
            <a:endParaRPr b="0" lang="fr-F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8" name="Text 4"/>
          <p:cNvSpPr/>
          <p:nvPr/>
        </p:nvSpPr>
        <p:spPr>
          <a:xfrm>
            <a:off x="2154600" y="4003200"/>
            <a:ext cx="61952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Affichage complet du catalogue avec statuts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9" name="Image 3" descr="preencoded.png"/>
          <p:cNvPicPr/>
          <p:nvPr/>
        </p:nvPicPr>
        <p:blipFill>
          <a:blip r:embed="rId4"/>
          <a:stretch/>
        </p:blipFill>
        <p:spPr>
          <a:xfrm>
            <a:off x="793800" y="4646880"/>
            <a:ext cx="1133640" cy="1360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0" name="Text 5"/>
          <p:cNvSpPr/>
          <p:nvPr/>
        </p:nvSpPr>
        <p:spPr>
          <a:xfrm>
            <a:off x="2154600" y="48736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2a2742"/>
                </a:solidFill>
                <a:effectLst/>
                <a:uFillTx/>
                <a:latin typeface="Outfit Extra Bold"/>
                <a:ea typeface="Outfit Extra Bold"/>
              </a:rPr>
              <a:t>Emprunter un Média</a:t>
            </a:r>
            <a:endParaRPr b="0" lang="fr-F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1" name="Text 6"/>
          <p:cNvSpPr/>
          <p:nvPr/>
        </p:nvSpPr>
        <p:spPr>
          <a:xfrm>
            <a:off x="2154600" y="5364000"/>
            <a:ext cx="61952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Simulation d'un emprunt avec mise à jour du statut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2" name="Image 4" descr="preencoded.png"/>
          <p:cNvPicPr/>
          <p:nvPr/>
        </p:nvPicPr>
        <p:blipFill>
          <a:blip r:embed="rId5"/>
          <a:stretch/>
        </p:blipFill>
        <p:spPr>
          <a:xfrm>
            <a:off x="793800" y="6007680"/>
            <a:ext cx="1133640" cy="1360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3" name="Text 7"/>
          <p:cNvSpPr/>
          <p:nvPr/>
        </p:nvSpPr>
        <p:spPr>
          <a:xfrm>
            <a:off x="2154600" y="6234480"/>
            <a:ext cx="32695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2a2742"/>
                </a:solidFill>
                <a:effectLst/>
                <a:uFillTx/>
                <a:latin typeface="Outfit Extra Bold"/>
                <a:ea typeface="Outfit Extra Bold"/>
              </a:rPr>
              <a:t>Sauvegarder et Relancer</a:t>
            </a:r>
            <a:endParaRPr b="0" lang="fr-F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4" name="Text 8"/>
          <p:cNvSpPr/>
          <p:nvPr/>
        </p:nvSpPr>
        <p:spPr>
          <a:xfrm>
            <a:off x="2154600" y="6725160"/>
            <a:ext cx="61952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Vérification de la persistance des données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6" name="Text 0"/>
          <p:cNvSpPr/>
          <p:nvPr/>
        </p:nvSpPr>
        <p:spPr>
          <a:xfrm>
            <a:off x="6280200" y="1032480"/>
            <a:ext cx="7556040" cy="14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000000"/>
                </a:solidFill>
                <a:effectLst/>
                <a:uFillTx/>
                <a:latin typeface="Outfit Extra Bold"/>
                <a:ea typeface="Outfit Extra Bold"/>
              </a:rPr>
              <a:t>✅</a:t>
            </a:r>
            <a:r>
              <a:rPr b="1" lang="en-US" sz="4450" strike="noStrike" u="none">
                <a:solidFill>
                  <a:srgbClr val="231971"/>
                </a:solidFill>
                <a:effectLst/>
                <a:uFillTx/>
                <a:latin typeface="Outfit Extra Bold"/>
                <a:ea typeface="Outfit Extra Bold"/>
              </a:rPr>
              <a:t> Conclusion et Perspectives</a:t>
            </a:r>
            <a:endParaRPr b="0" lang="fr-FR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7" name="Text 1"/>
          <p:cNvSpPr/>
          <p:nvPr/>
        </p:nvSpPr>
        <p:spPr>
          <a:xfrm>
            <a:off x="6280200" y="30322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231971"/>
                </a:solidFill>
                <a:effectLst/>
                <a:uFillTx/>
                <a:latin typeface="Outfit Extra Bold"/>
                <a:ea typeface="Outfit Extra Bold"/>
              </a:rPr>
              <a:t>Réalisations</a:t>
            </a:r>
            <a:endParaRPr b="0" lang="fr-F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8" name="Text 2"/>
          <p:cNvSpPr/>
          <p:nvPr/>
        </p:nvSpPr>
        <p:spPr>
          <a:xfrm>
            <a:off x="6280200" y="3613680"/>
            <a:ext cx="35010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Projet </a:t>
            </a:r>
            <a:r>
              <a:rPr b="1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fonctionnel et complet</a:t>
            </a:r>
            <a:r>
              <a:rPr b="0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 répondant aux objectifs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9" name="Text 3"/>
          <p:cNvSpPr/>
          <p:nvPr/>
        </p:nvSpPr>
        <p:spPr>
          <a:xfrm>
            <a:off x="6280200" y="4418640"/>
            <a:ext cx="350100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a274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Architecture solide utilisant héritage, interfaces et exceptions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0" name="Text 4"/>
          <p:cNvSpPr/>
          <p:nvPr/>
        </p:nvSpPr>
        <p:spPr>
          <a:xfrm>
            <a:off x="6280200" y="5586480"/>
            <a:ext cx="35010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Interface utilisateur </a:t>
            </a:r>
            <a:r>
              <a:rPr b="1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claire et intuitive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1" name="Text 5"/>
          <p:cNvSpPr/>
          <p:nvPr/>
        </p:nvSpPr>
        <p:spPr>
          <a:xfrm>
            <a:off x="6280200" y="6391800"/>
            <a:ext cx="35010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a274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Gestion robuste des erreurs et des données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2" name="Text 6"/>
          <p:cNvSpPr/>
          <p:nvPr/>
        </p:nvSpPr>
        <p:spPr>
          <a:xfrm>
            <a:off x="10342800" y="3032280"/>
            <a:ext cx="294696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231971"/>
                </a:solidFill>
                <a:effectLst/>
                <a:uFillTx/>
                <a:latin typeface="Outfit Extra Bold"/>
                <a:ea typeface="Outfit Extra Bold"/>
              </a:rPr>
              <a:t>Améliorations Futures</a:t>
            </a:r>
            <a:endParaRPr b="0" lang="fr-F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3" name="Text 7"/>
          <p:cNvSpPr/>
          <p:nvPr/>
        </p:nvSpPr>
        <p:spPr>
          <a:xfrm>
            <a:off x="10342800" y="3613680"/>
            <a:ext cx="35010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a274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Système de recherche avancée multi-critères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4" name="Text 8"/>
          <p:cNvSpPr/>
          <p:nvPr/>
        </p:nvSpPr>
        <p:spPr>
          <a:xfrm>
            <a:off x="10342800" y="4418640"/>
            <a:ext cx="35010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a274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Amélioration du design avec thèmes modernes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5" name="Text 9"/>
          <p:cNvSpPr/>
          <p:nvPr/>
        </p:nvSpPr>
        <p:spPr>
          <a:xfrm>
            <a:off x="10342800" y="5223600"/>
            <a:ext cx="35010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a274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Statistiques d'emprunt et rapports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6" name="Text 10"/>
          <p:cNvSpPr/>
          <p:nvPr/>
        </p:nvSpPr>
        <p:spPr>
          <a:xfrm>
            <a:off x="10342800" y="6028920"/>
            <a:ext cx="35010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a274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2a2742"/>
                </a:solidFill>
                <a:effectLst/>
                <a:uFillTx/>
                <a:latin typeface="Arimo"/>
                <a:ea typeface="Arimo"/>
              </a:rPr>
              <a:t>Gestion multi-utilisateurs</a:t>
            </a:r>
            <a:endParaRPr b="0" lang="fr-FR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LibreOffice/25.8.2.2$Windows_X86_64 LibreOffice_project/d401f2107ccab8f924a8e2df40f573aab7605b6f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2025-11-05T14:19:21Z</dcterms:created>
  <dc:creator/>
  <dc:description/>
  <dc:language>fr-FR</dc:language>
  <cp:lastModifiedBy/>
  <dcterms:modified xsi:type="dcterms:W3CDTF">2025-11-05T14:19:21Z</dcterms:modified>
  <cp:revision>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On-screen Show (16:9)</vt:lpwstr>
  </property>
  <property fmtid="{D5CDD505-2E9C-101B-9397-08002B2CF9AE}" pid="4" name="Slides">
    <vt:i4>9</vt:i4>
  </property>
</Properties>
</file>